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5"/>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 id="293" r:id="rId33"/>
    <p:sldId id="294" r:id="rId34"/>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3FF"/>
    <a:srgbClr val="F8766C"/>
    <a:srgbClr val="016300"/>
    <a:srgbClr val="548235"/>
    <a:srgbClr val="00BFC4"/>
    <a:srgbClr val="2600FF"/>
    <a:srgbClr val="CD5186"/>
    <a:srgbClr val="0FC2C6"/>
    <a:srgbClr val="85E0E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92"/>
    <p:restoredTop sz="94105"/>
  </p:normalViewPr>
  <p:slideViewPr>
    <p:cSldViewPr snapToGrid="0">
      <p:cViewPr>
        <p:scale>
          <a:sx n="110" d="100"/>
          <a:sy n="110" d="100"/>
        </p:scale>
        <p:origin x="456" y="-30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12/15/25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12/15/25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12/15/25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12/15/25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12/15/25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98.png"/><Relationship Id="rId10" Type="http://schemas.openxmlformats.org/officeDocument/2006/relationships/image" Target="../media/image670.png"/><Relationship Id="rId4" Type="http://schemas.openxmlformats.org/officeDocument/2006/relationships/image" Target="../media/image96.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4" Type="http://schemas.openxmlformats.org/officeDocument/2006/relationships/image" Target="../media/image195.png"/><Relationship Id="rId9" Type="http://schemas.openxmlformats.org/officeDocument/2006/relationships/image" Target="../media/image201.png"/><Relationship Id="rId14" Type="http://schemas.openxmlformats.org/officeDocument/2006/relationships/image" Target="../media/image206.png"/></Relationships>
</file>

<file path=ppt/slides/_rels/slide32.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image" Target="../media/image196.png"/><Relationship Id="rId16"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4" Type="http://schemas.openxmlformats.org/officeDocument/2006/relationships/image" Target="../media/image22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1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4.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3.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70.png"/><Relationship Id="rId40" Type="http://schemas.openxmlformats.org/officeDocument/2006/relationships/image" Target="../media/image95.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6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4280076893"/>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850130"/>
            <a:ext cx="7606022"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602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906584492"/>
              </p:ext>
            </p:extLst>
          </p:nvPr>
        </p:nvGraphicFramePr>
        <p:xfrm>
          <a:off x="914399" y="69846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sd</a:t>
                      </a:r>
                      <a:endParaRPr lang="en-US" sz="1600" dirty="0"/>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
        <p:nvSpPr>
          <p:cNvPr id="5" name="TextBox 4">
            <a:extLst>
              <a:ext uri="{FF2B5EF4-FFF2-40B4-BE49-F238E27FC236}">
                <a16:creationId xmlns:a16="http://schemas.microsoft.com/office/drawing/2014/main" id="{848FF53F-5D69-CF19-83AC-10B37354446C}"/>
              </a:ext>
            </a:extLst>
          </p:cNvPr>
          <p:cNvSpPr txBox="1"/>
          <p:nvPr/>
        </p:nvSpPr>
        <p:spPr>
          <a:xfrm>
            <a:off x="462995" y="8191504"/>
            <a:ext cx="8218010" cy="553998"/>
          </a:xfrm>
          <a:prstGeom prst="rect">
            <a:avLst/>
          </a:prstGeom>
          <a:noFill/>
        </p:spPr>
        <p:txBody>
          <a:bodyPr wrap="square" rtlCol="0">
            <a:spAutoFit/>
          </a:bodyPr>
          <a:lstStyle/>
          <a:p>
            <a:pPr algn="ctr"/>
            <a:r>
              <a:rPr lang="en-US" sz="1500" b="1" i="1" dirty="0"/>
              <a:t>Why standardize? </a:t>
            </a:r>
            <a:r>
              <a:rPr lang="en-US" sz="1500" dirty="0"/>
              <a:t>Standardization rescales all genetic variants to have mean zero and standard deviation one, ensuring no variant dominates the analysis simply due to its allele frequency.</a:t>
            </a:r>
          </a:p>
        </p:txBody>
      </p:sp>
      <p:sp>
        <p:nvSpPr>
          <p:cNvPr id="14" name="Rounded Rectangle 13">
            <a:extLst>
              <a:ext uri="{FF2B5EF4-FFF2-40B4-BE49-F238E27FC236}">
                <a16:creationId xmlns:a16="http://schemas.microsoft.com/office/drawing/2014/main" id="{34856046-010A-BE80-4F1A-997076C1A328}"/>
              </a:ext>
            </a:extLst>
          </p:cNvPr>
          <p:cNvSpPr/>
          <p:nvPr/>
        </p:nvSpPr>
        <p:spPr>
          <a:xfrm>
            <a:off x="1486325" y="5920751"/>
            <a:ext cx="7115808"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3B5AD6-BBBB-6433-A3D4-984BA557FF0E}"/>
              </a:ext>
            </a:extLst>
          </p:cNvPr>
          <p:cNvSpPr txBox="1"/>
          <p:nvPr/>
        </p:nvSpPr>
        <p:spPr>
          <a:xfrm>
            <a:off x="1541324" y="5956939"/>
            <a:ext cx="7187417" cy="292388"/>
          </a:xfrm>
          <a:prstGeom prst="rect">
            <a:avLst/>
          </a:prstGeom>
          <a:noFill/>
        </p:spPr>
        <p:txBody>
          <a:bodyPr wrap="none" rtlCol="0">
            <a:spAutoFit/>
          </a:bodyPr>
          <a:lstStyle/>
          <a:p>
            <a:r>
              <a:rPr lang="en-US" sz="1300" dirty="0">
                <a:solidFill>
                  <a:srgbClr val="548235"/>
                </a:solidFill>
              </a:rPr>
              <a:t>The additive model is particularly valuable as genetic effects often scale with the number of risk alleles.</a:t>
            </a:r>
          </a:p>
        </p:txBody>
      </p:sp>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49048" y="5387558"/>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49048" y="5387558"/>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51544" y="5384713"/>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𝟏</m:t>
                          </m:r>
                        </m:sub>
                        <m:sup>
                          <m:r>
                            <a:rPr lang="en-US" b="0" i="1" smtClean="0">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51544" y="5384713"/>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up>
                          <m:r>
                            <a:rPr lang="en-US" i="1">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228600" lvl="1" indent="-228600">
                  <a:buAutoNum type="arabicPeriod"/>
                </a:pPr>
                <a:r>
                  <a:rPr lang="en-US" sz="1200" i="1" dirty="0">
                    <a:solidFill>
                      <a:schemeClr val="tx1"/>
                    </a:solidFill>
                  </a:rPr>
                  <a:t>Columns of </a:t>
                </a:r>
                <a14:m>
                  <m:oMath xmlns:m="http://schemas.openxmlformats.org/officeDocument/2006/math">
                    <m:sSub>
                      <m:sSubPr>
                        <m:ctrlPr>
                          <a:rPr lang="en-US" sz="1200" b="1"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𝑼</m:t>
                        </m:r>
                      </m:e>
                      <m:sub>
                        <m:r>
                          <a:rPr lang="en-US" sz="1200" i="1">
                            <a:solidFill>
                              <a:schemeClr val="tx1"/>
                            </a:solidFill>
                            <a:latin typeface="Cambria Math" panose="02040503050406030204" pitchFamily="18" charset="0"/>
                          </a:rPr>
                          <m:t>𝑘</m:t>
                        </m:r>
                      </m:sub>
                    </m:sSub>
                  </m:oMath>
                </a14:m>
                <a:r>
                  <a:rPr lang="en-US" sz="1200" i="1" dirty="0">
                    <a:solidFill>
                      <a:schemeClr val="tx1"/>
                    </a:solidFill>
                  </a:rPr>
                  <a:t> are orthogonal unit left singular 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i="1" dirty="0">
                  <a:solidFill>
                    <a:schemeClr val="tx1"/>
                  </a:solidFill>
                </a:endParaRPr>
              </a:p>
              <a:p>
                <a:pPr marL="228600" lvl="1" indent="-228600">
                  <a:buAutoNum type="arabicPeriod"/>
                </a:pPr>
                <a:r>
                  <a:rPr lang="en-US" sz="1200" i="1" dirty="0">
                    <a:solidFill>
                      <a:schemeClr val="tx1"/>
                    </a:solidFill>
                  </a:rPr>
                  <a:t>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are orthogonal unit right singular 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dirty="0">
                  <a:solidFill>
                    <a:schemeClr val="tx1"/>
                  </a:solidFill>
                </a:endParaRPr>
              </a:p>
              <a:p>
                <a:pPr marL="228600" lvl="1" indent="-228600">
                  <a:buAutoNum type="arabicPeriod"/>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228600" lvl="1" indent="-2286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each PC: </a:t>
                </a:r>
                <a:endParaRPr lang="en-US" sz="12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xmlns="">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9896"/>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can be included in the model as covariates: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619732" y="5575668"/>
                <a:ext cx="3678956" cy="646331"/>
              </a:xfrm>
              <a:prstGeom prst="rect">
                <a:avLst/>
              </a:prstGeom>
              <a:noFill/>
            </p:spPr>
            <p:txBody>
              <a:bodyPr wrap="none" rtlCol="0">
                <a:spAutoFit/>
              </a:bodyPr>
              <a:lstStyle/>
              <a:p>
                <a:pPr algn="ctr"/>
                <a:r>
                  <a:rPr lang="en-US" b="1" dirty="0"/>
                  <a:t>Singular Value Decomposition</a:t>
                </a:r>
                <a:r>
                  <a:rPr lang="zh-CN" altLang="en-US" b="1" dirty="0"/>
                  <a:t> </a:t>
                </a:r>
                <a:r>
                  <a:rPr lang="en-US" altLang="zh-CN" b="1" dirty="0"/>
                  <a:t>(SVD)</a:t>
                </a:r>
                <a:r>
                  <a:rPr lang="en-US" b="1" dirty="0"/>
                  <a:t> </a:t>
                </a:r>
              </a:p>
              <a:p>
                <a:pPr algn="ct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619732" y="5575668"/>
                <a:ext cx="3678956" cy="646331"/>
              </a:xfrm>
              <a:prstGeom prst="rect">
                <a:avLst/>
              </a:prstGeom>
              <a:blipFill>
                <a:blip r:embed="rId14"/>
                <a:stretch>
                  <a:fillRect l="-687"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624078"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183696" y="2465995"/>
            <a:ext cx="4475988" cy="338554"/>
          </a:xfrm>
          <a:prstGeom prst="rect">
            <a:avLst/>
          </a:prstGeom>
          <a:noFill/>
        </p:spPr>
        <p:txBody>
          <a:bodyPr wrap="square" rtlCol="0" anchor="ctr">
            <a:spAutoFit/>
          </a:bodyPr>
          <a:lstStyle/>
          <a:p>
            <a:pPr algn="ctr"/>
            <a:r>
              <a:rPr lang="en-US" sz="1600" b="1" dirty="0"/>
              <a:t>Hidden Markov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697F1D-E500-CBFB-8861-D17D5AE24D15}"/>
                  </a:ext>
                </a:extLst>
              </p:cNvPr>
              <p:cNvSpPr txBox="1"/>
              <p:nvPr/>
            </p:nvSpPr>
            <p:spPr>
              <a:xfrm>
                <a:off x="925061"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5061"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45792" y="4562097"/>
            <a:ext cx="4475988" cy="338554"/>
          </a:xfrm>
          <a:prstGeom prst="rect">
            <a:avLst/>
          </a:prstGeom>
          <a:noFill/>
        </p:spPr>
        <p:txBody>
          <a:bodyPr wrap="square" rtlCol="0" anchor="ctr">
            <a:spAutoFit/>
          </a:bodyPr>
          <a:lstStyle/>
          <a:p>
            <a:pPr algn="ctr"/>
            <a:r>
              <a:rPr lang="en-US" sz="1600"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55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3328213" y="1546831"/>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C6AF84B-D074-24FE-7F32-CA418873D6C0}"/>
                  </a:ext>
                </a:extLst>
              </p:cNvPr>
              <p:cNvSpPr/>
              <p:nvPr/>
            </p:nvSpPr>
            <p:spPr>
              <a:xfrm>
                <a:off x="1109946"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1109946" y="1422658"/>
                <a:ext cx="251581" cy="251581"/>
              </a:xfrm>
              <a:prstGeom prst="ellipse">
                <a:avLst/>
              </a:prstGeom>
              <a:blipFill>
                <a:blip r:embed="rId3"/>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CA40D4A-74CC-4FD2-5E55-9E0A88A3FC1E}"/>
                  </a:ext>
                </a:extLst>
              </p:cNvPr>
              <p:cNvSpPr/>
              <p:nvPr/>
            </p:nvSpPr>
            <p:spPr>
              <a:xfrm>
                <a:off x="1765508"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1765508" y="1422658"/>
                <a:ext cx="251581" cy="251581"/>
              </a:xfrm>
              <a:prstGeom prst="ellipse">
                <a:avLst/>
              </a:prstGeom>
              <a:blipFill>
                <a:blip r:embed="rId4"/>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BE3B2F7-5959-5AAD-6751-4ADD8F2B4BA5}"/>
                  </a:ext>
                </a:extLst>
              </p:cNvPr>
              <p:cNvSpPr/>
              <p:nvPr/>
            </p:nvSpPr>
            <p:spPr>
              <a:xfrm>
                <a:off x="2421070"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2421070" y="1422658"/>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EB2DA1F9-D03F-9853-2D32-CB4800DF2512}"/>
                  </a:ext>
                </a:extLst>
              </p:cNvPr>
              <p:cNvSpPr/>
              <p:nvPr/>
            </p:nvSpPr>
            <p:spPr>
              <a:xfrm>
                <a:off x="3076632"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3076632" y="1422658"/>
                <a:ext cx="251581" cy="251581"/>
              </a:xfrm>
              <a:prstGeom prst="ellipse">
                <a:avLst/>
              </a:prstGeom>
              <a:blipFill>
                <a:blip r:embed="rId6"/>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2672651"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2017089"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1361527"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917978" y="1548449"/>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644458" y="1370254"/>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3542594" y="1376875"/>
            <a:ext cx="290464" cy="276999"/>
          </a:xfrm>
          <a:prstGeom prst="rect">
            <a:avLst/>
          </a:prstGeom>
          <a:noFill/>
        </p:spPr>
        <p:txBody>
          <a:bodyPr wrap="none" rtlCol="0">
            <a:spAutoFit/>
          </a:bodyPr>
          <a:lstStyle/>
          <a:p>
            <a:r>
              <a:rPr lang="en-US" sz="1200" dirty="0"/>
              <a:t>…</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9FB0D-D39B-E559-FA66-9856BF69FA31}"/>
                  </a:ext>
                </a:extLst>
              </p:cNvPr>
              <p:cNvSpPr txBox="1"/>
              <p:nvPr/>
            </p:nvSpPr>
            <p:spPr>
              <a:xfrm>
                <a:off x="3887135" y="1211932"/>
                <a:ext cx="4670314" cy="892552"/>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xmlns="">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3887135" y="1211932"/>
                <a:ext cx="4670314" cy="892552"/>
              </a:xfrm>
              <a:prstGeom prst="rect">
                <a:avLst/>
              </a:prstGeom>
              <a:blipFill>
                <a:blip r:embed="rId7"/>
                <a:stretch>
                  <a:fillRect l="-543" t="-1408"/>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xmlns="">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8571"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xmlns="">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xmlns="">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xmlns="">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6087"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7273"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75038" cy="307777"/>
          </a:xfrm>
          <a:prstGeom prst="rect">
            <a:avLst/>
          </a:prstGeom>
          <a:noFill/>
        </p:spPr>
        <p:txBody>
          <a:bodyPr wrap="none" rtlCol="0">
            <a:spAutoFit/>
          </a:bodyPr>
          <a:lstStyle/>
          <a:p>
            <a:r>
              <a:rPr lang="en-US" sz="1400" dirty="0"/>
              <a:t>Hidden state at time t</a:t>
            </a:r>
          </a:p>
        </p:txBody>
      </p:sp>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t</a:t>
            </a:r>
          </a:p>
        </p:txBody>
      </p:sp>
      <p:sp>
        <p:nvSpPr>
          <p:cNvPr id="88" name="TextBox 87">
            <a:extLst>
              <a:ext uri="{FF2B5EF4-FFF2-40B4-BE49-F238E27FC236}">
                <a16:creationId xmlns:a16="http://schemas.microsoft.com/office/drawing/2014/main" id="{EE817123-BDF8-A9ED-7E26-DBA1E4A78A9F}"/>
              </a:ext>
            </a:extLst>
          </p:cNvPr>
          <p:cNvSpPr txBox="1"/>
          <p:nvPr/>
        </p:nvSpPr>
        <p:spPr>
          <a:xfrm>
            <a:off x="2334005" y="899483"/>
            <a:ext cx="4475988" cy="338554"/>
          </a:xfrm>
          <a:prstGeom prst="rect">
            <a:avLst/>
          </a:prstGeom>
          <a:noFill/>
        </p:spPr>
        <p:txBody>
          <a:bodyPr wrap="square" rtlCol="0" anchor="ctr">
            <a:spAutoFit/>
          </a:bodyPr>
          <a:lstStyle/>
          <a:p>
            <a:pPr algn="ctr"/>
            <a:r>
              <a:rPr lang="en-US" sz="1600" b="1" dirty="0"/>
              <a:t>Markov Chain</a:t>
            </a:r>
          </a:p>
        </p:txBody>
      </p:sp>
      <p:sp>
        <p:nvSpPr>
          <p:cNvPr id="91" name="Rectangle 90">
            <a:extLst>
              <a:ext uri="{FF2B5EF4-FFF2-40B4-BE49-F238E27FC236}">
                <a16:creationId xmlns:a16="http://schemas.microsoft.com/office/drawing/2014/main" id="{C474EA05-8D89-E999-64F8-79B197A89CBA}"/>
              </a:ext>
            </a:extLst>
          </p:cNvPr>
          <p:cNvSpPr/>
          <p:nvPr/>
        </p:nvSpPr>
        <p:spPr>
          <a:xfrm>
            <a:off x="7639158" y="5424024"/>
            <a:ext cx="125790" cy="53243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B224323-3B38-3A0E-DD5D-E3FFA519CB7F}"/>
              </a:ext>
            </a:extLst>
          </p:cNvPr>
          <p:cNvSpPr/>
          <p:nvPr/>
        </p:nvSpPr>
        <p:spPr>
          <a:xfrm>
            <a:off x="7639158" y="5956460"/>
            <a:ext cx="125790" cy="300942"/>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42EE7C7-3D12-488B-3F93-DBDB32771529}"/>
              </a:ext>
            </a:extLst>
          </p:cNvPr>
          <p:cNvSpPr/>
          <p:nvPr/>
        </p:nvSpPr>
        <p:spPr>
          <a:xfrm>
            <a:off x="7639158" y="6257402"/>
            <a:ext cx="125790" cy="300942"/>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BC381DA-1232-AC44-D81F-7023922C70E0}"/>
              </a:ext>
            </a:extLst>
          </p:cNvPr>
          <p:cNvSpPr/>
          <p:nvPr/>
        </p:nvSpPr>
        <p:spPr>
          <a:xfrm>
            <a:off x="7639158" y="6574612"/>
            <a:ext cx="125790" cy="43207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A04C7E2-CCA8-B03C-B89F-2B24865361F2}"/>
              </a:ext>
            </a:extLst>
          </p:cNvPr>
          <p:cNvSpPr/>
          <p:nvPr/>
        </p:nvSpPr>
        <p:spPr>
          <a:xfrm>
            <a:off x="7639158" y="7006689"/>
            <a:ext cx="125790" cy="300942"/>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6BADC08-C481-5C22-1B48-3D5A767C743E}"/>
              </a:ext>
            </a:extLst>
          </p:cNvPr>
          <p:cNvSpPr/>
          <p:nvPr/>
        </p:nvSpPr>
        <p:spPr>
          <a:xfrm>
            <a:off x="7639158" y="7314354"/>
            <a:ext cx="125790" cy="629127"/>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A10E8F2-287F-EFA8-3E79-6D0B499A5BA2}"/>
              </a:ext>
            </a:extLst>
          </p:cNvPr>
          <p:cNvSpPr txBox="1"/>
          <p:nvPr/>
        </p:nvSpPr>
        <p:spPr>
          <a:xfrm>
            <a:off x="7769816" y="5551742"/>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8" name="TextBox 97">
            <a:extLst>
              <a:ext uri="{FF2B5EF4-FFF2-40B4-BE49-F238E27FC236}">
                <a16:creationId xmlns:a16="http://schemas.microsoft.com/office/drawing/2014/main" id="{1EB39ABC-7D2E-3F7D-63F0-193F5C2DFB25}"/>
              </a:ext>
            </a:extLst>
          </p:cNvPr>
          <p:cNvSpPr txBox="1"/>
          <p:nvPr/>
        </p:nvSpPr>
        <p:spPr>
          <a:xfrm>
            <a:off x="7769816" y="6652151"/>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9" name="TextBox 98">
            <a:extLst>
              <a:ext uri="{FF2B5EF4-FFF2-40B4-BE49-F238E27FC236}">
                <a16:creationId xmlns:a16="http://schemas.microsoft.com/office/drawing/2014/main" id="{E085537E-9EB5-0600-00BD-3F713BA92949}"/>
              </a:ext>
            </a:extLst>
          </p:cNvPr>
          <p:cNvSpPr txBox="1"/>
          <p:nvPr/>
        </p:nvSpPr>
        <p:spPr>
          <a:xfrm>
            <a:off x="7769816" y="5968432"/>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0" name="TextBox 99">
            <a:extLst>
              <a:ext uri="{FF2B5EF4-FFF2-40B4-BE49-F238E27FC236}">
                <a16:creationId xmlns:a16="http://schemas.microsoft.com/office/drawing/2014/main" id="{6CD0C7CF-E478-946D-62D6-F14971EE0555}"/>
              </a:ext>
            </a:extLst>
          </p:cNvPr>
          <p:cNvSpPr txBox="1"/>
          <p:nvPr/>
        </p:nvSpPr>
        <p:spPr>
          <a:xfrm>
            <a:off x="7769816" y="7490418"/>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1" name="TextBox 100">
            <a:extLst>
              <a:ext uri="{FF2B5EF4-FFF2-40B4-BE49-F238E27FC236}">
                <a16:creationId xmlns:a16="http://schemas.microsoft.com/office/drawing/2014/main" id="{355F45FE-88D5-4CE2-8052-377AD544DC3D}"/>
              </a:ext>
            </a:extLst>
          </p:cNvPr>
          <p:cNvSpPr txBox="1"/>
          <p:nvPr/>
        </p:nvSpPr>
        <p:spPr>
          <a:xfrm>
            <a:off x="7769816" y="6269374"/>
            <a:ext cx="942887" cy="276999"/>
          </a:xfrm>
          <a:prstGeom prst="rect">
            <a:avLst/>
          </a:prstGeom>
          <a:noFill/>
        </p:spPr>
        <p:txBody>
          <a:bodyPr wrap="none" rtlCol="0">
            <a:spAutoFit/>
          </a:bodyPr>
          <a:lstStyle/>
          <a:p>
            <a:r>
              <a:rPr lang="en-US" sz="1200" dirty="0">
                <a:solidFill>
                  <a:schemeClr val="accent4">
                    <a:lumMod val="75000"/>
                  </a:schemeClr>
                </a:solidFill>
              </a:rPr>
              <a:t>Haplotype 3</a:t>
            </a:r>
          </a:p>
        </p:txBody>
      </p:sp>
      <p:sp>
        <p:nvSpPr>
          <p:cNvPr id="102" name="TextBox 101">
            <a:extLst>
              <a:ext uri="{FF2B5EF4-FFF2-40B4-BE49-F238E27FC236}">
                <a16:creationId xmlns:a16="http://schemas.microsoft.com/office/drawing/2014/main" id="{C91DCE47-2F75-7800-B967-A6145E310819}"/>
              </a:ext>
            </a:extLst>
          </p:cNvPr>
          <p:cNvSpPr txBox="1"/>
          <p:nvPr/>
        </p:nvSpPr>
        <p:spPr>
          <a:xfrm>
            <a:off x="7769816" y="7018661"/>
            <a:ext cx="942887" cy="276999"/>
          </a:xfrm>
          <a:prstGeom prst="rect">
            <a:avLst/>
          </a:prstGeom>
          <a:noFill/>
        </p:spPr>
        <p:txBody>
          <a:bodyPr wrap="none" rtlCol="0">
            <a:spAutoFit/>
          </a:bodyPr>
          <a:lstStyle/>
          <a:p>
            <a:r>
              <a:rPr lang="en-US" sz="1200" dirty="0">
                <a:solidFill>
                  <a:schemeClr val="accent6">
                    <a:lumMod val="75000"/>
                  </a:schemeClr>
                </a:solidFill>
              </a:rPr>
              <a:t>Haplotype 3</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416803"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252372" y="4532467"/>
            <a:ext cx="4475988" cy="338554"/>
          </a:xfrm>
          <a:prstGeom prst="rect">
            <a:avLst/>
          </a:prstGeom>
          <a:noFill/>
        </p:spPr>
        <p:txBody>
          <a:bodyPr wrap="square" rtlCol="0" anchor="ctr">
            <a:spAutoFit/>
          </a:bodyPr>
          <a:lstStyle/>
          <a:p>
            <a:pPr algn="ctr"/>
            <a:r>
              <a:rPr lang="en-US" sz="1600" b="1" dirty="0"/>
              <a:t>Posterior = Forward * Backward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7143B5E-4AAA-70BE-EE1A-EE11B6CCCC02}"/>
                  </a:ext>
                </a:extLst>
              </p:cNvPr>
              <p:cNvSpPr txBox="1"/>
              <p:nvPr/>
            </p:nvSpPr>
            <p:spPr>
              <a:xfrm>
                <a:off x="465575" y="5007456"/>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xmlns="">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465575" y="5007456"/>
                <a:ext cx="4054348" cy="1890454"/>
              </a:xfrm>
              <a:prstGeom prst="rect">
                <a:avLst/>
              </a:prstGeom>
              <a:blipFill>
                <a:blip r:embed="rId18"/>
                <a:stretch>
                  <a:fillRect t="-15333" b="-18667"/>
                </a:stretch>
              </a:blipFill>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8112"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473048"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3683646908"/>
              </p:ext>
            </p:extLst>
          </p:nvPr>
        </p:nvGraphicFramePr>
        <p:xfrm>
          <a:off x="4718212" y="4900652"/>
          <a:ext cx="2836488" cy="3405926"/>
        </p:xfrm>
        <a:graphic>
          <a:graphicData uri="http://schemas.openxmlformats.org/drawingml/2006/table">
            <a:tbl>
              <a:tblPr firstRow="1" bandRow="1">
                <a:tableStyleId>{5C22544A-7EE6-4342-B048-85BDC9FD1C3A}</a:tableStyleId>
              </a:tblPr>
              <a:tblGrid>
                <a:gridCol w="770226">
                  <a:extLst>
                    <a:ext uri="{9D8B030D-6E8A-4147-A177-3AD203B41FA5}">
                      <a16:colId xmlns:a16="http://schemas.microsoft.com/office/drawing/2014/main" val="4092185816"/>
                    </a:ext>
                  </a:extLst>
                </a:gridCol>
                <a:gridCol w="953656">
                  <a:extLst>
                    <a:ext uri="{9D8B030D-6E8A-4147-A177-3AD203B41FA5}">
                      <a16:colId xmlns:a16="http://schemas.microsoft.com/office/drawing/2014/main" val="2188030466"/>
                    </a:ext>
                  </a:extLst>
                </a:gridCol>
                <a:gridCol w="1112606">
                  <a:extLst>
                    <a:ext uri="{9D8B030D-6E8A-4147-A177-3AD203B41FA5}">
                      <a16:colId xmlns:a16="http://schemas.microsoft.com/office/drawing/2014/main" val="4148955299"/>
                    </a:ext>
                  </a:extLst>
                </a:gridCol>
              </a:tblGrid>
              <a:tr h="509439">
                <a:tc>
                  <a:txBody>
                    <a:bodyPr/>
                    <a:lstStyle/>
                    <a:p>
                      <a:pPr algn="ctr"/>
                      <a:endParaRPr lang="en-US" sz="1050" dirty="0"/>
                    </a:p>
                  </a:txBody>
                  <a:tcPr anchor="ctr"/>
                </a:tc>
                <a:tc>
                  <a:txBody>
                    <a:bodyPr/>
                    <a:lstStyle/>
                    <a:p>
                      <a:pPr algn="ctr"/>
                      <a:r>
                        <a:rPr lang="en-US" sz="1050" b="1" dirty="0"/>
                        <a:t>Local Ancestry Inference</a:t>
                      </a:r>
                    </a:p>
                  </a:txBody>
                  <a:tcPr anchor="ctr"/>
                </a:tc>
                <a:tc>
                  <a:txBody>
                    <a:bodyPr/>
                    <a:lstStyle/>
                    <a:p>
                      <a:pPr algn="ctr"/>
                      <a:r>
                        <a:rPr lang="en-US" sz="1050" b="1" dirty="0"/>
                        <a:t>Genotype imputation</a:t>
                      </a:r>
                    </a:p>
                  </a:txBody>
                  <a:tcPr anchor="ctr"/>
                </a:tc>
                <a:extLst>
                  <a:ext uri="{0D108BD9-81ED-4DB2-BD59-A6C34878D82A}">
                    <a16:rowId xmlns:a16="http://schemas.microsoft.com/office/drawing/2014/main" val="812406041"/>
                  </a:ext>
                </a:extLst>
              </a:tr>
              <a:tr h="747266">
                <a:tc>
                  <a:txBody>
                    <a:bodyPr/>
                    <a:lstStyle/>
                    <a:p>
                      <a:pPr algn="ctr"/>
                      <a:r>
                        <a:rPr lang="en-US" sz="1050" b="1" dirty="0"/>
                        <a:t>What’s hidden?</a:t>
                      </a:r>
                    </a:p>
                  </a:txBody>
                  <a:tcPr anchor="ctr"/>
                </a:tc>
                <a:tc>
                  <a:txBody>
                    <a:bodyPr/>
                    <a:lstStyle/>
                    <a:p>
                      <a:pPr algn="ctr"/>
                      <a:r>
                        <a:rPr lang="en-US" sz="1050" dirty="0"/>
                        <a:t>Population ancestry</a:t>
                      </a:r>
                    </a:p>
                  </a:txBody>
                  <a:tcPr anchor="ctr"/>
                </a:tc>
                <a:tc>
                  <a:txBody>
                    <a:bodyPr/>
                    <a:lstStyle/>
                    <a:p>
                      <a:pPr algn="ctr"/>
                      <a:r>
                        <a:rPr lang="en-US" sz="1050" b="0" i="0" u="none" strike="noStrike" kern="1200" dirty="0">
                          <a:solidFill>
                            <a:schemeClr val="dk1"/>
                          </a:solidFill>
                          <a:effectLst/>
                          <a:latin typeface="+mn-lt"/>
                          <a:ea typeface="+mn-ea"/>
                          <a:cs typeface="+mn-cs"/>
                        </a:rPr>
                        <a:t>Reference haplotype</a:t>
                      </a:r>
                      <a:endParaRPr lang="en-US" sz="1050" dirty="0"/>
                    </a:p>
                  </a:txBody>
                  <a:tcPr anchor="ctr"/>
                </a:tc>
                <a:extLst>
                  <a:ext uri="{0D108BD9-81ED-4DB2-BD59-A6C34878D82A}">
                    <a16:rowId xmlns:a16="http://schemas.microsoft.com/office/drawing/2014/main" val="2743661216"/>
                  </a:ext>
                </a:extLst>
              </a:tr>
              <a:tr h="747266">
                <a:tc>
                  <a:txBody>
                    <a:bodyPr/>
                    <a:lstStyle/>
                    <a:p>
                      <a:pPr algn="ctr"/>
                      <a:r>
                        <a:rPr lang="en-US" sz="1050" b="1" dirty="0"/>
                        <a:t>What’s observed?</a:t>
                      </a:r>
                    </a:p>
                  </a:txBody>
                  <a:tcPr anchor="ctr"/>
                </a:tc>
                <a:tc>
                  <a:txBody>
                    <a:bodyPr/>
                    <a:lstStyle/>
                    <a:p>
                      <a:pPr algn="ctr"/>
                      <a:r>
                        <a:rPr lang="en-US" sz="1050" dirty="0"/>
                        <a:t>All genotypes</a:t>
                      </a:r>
                    </a:p>
                  </a:txBody>
                  <a:tcPr anchor="ctr"/>
                </a:tc>
                <a:tc>
                  <a:txBody>
                    <a:bodyPr/>
                    <a:lstStyle/>
                    <a:p>
                      <a:pPr algn="ctr"/>
                      <a:r>
                        <a:rPr lang="en-US" sz="1050" dirty="0"/>
                        <a:t>Subset of genotypes</a:t>
                      </a:r>
                    </a:p>
                  </a:txBody>
                  <a:tcPr anchor="ctr"/>
                </a:tc>
                <a:extLst>
                  <a:ext uri="{0D108BD9-81ED-4DB2-BD59-A6C34878D82A}">
                    <a16:rowId xmlns:a16="http://schemas.microsoft.com/office/drawing/2014/main" val="3048764763"/>
                  </a:ext>
                </a:extLst>
              </a:tr>
              <a:tr h="669947">
                <a:tc>
                  <a:txBody>
                    <a:bodyPr/>
                    <a:lstStyle/>
                    <a:p>
                      <a:pPr algn="ctr"/>
                      <a:r>
                        <a:rPr lang="en-US" sz="1050" b="1" dirty="0"/>
                        <a:t>What do we infer?</a:t>
                      </a:r>
                    </a:p>
                  </a:txBody>
                  <a:tcPr anchor="ctr"/>
                </a:tc>
                <a:tc>
                  <a:txBody>
                    <a:bodyPr/>
                    <a:lstStyle/>
                    <a:p>
                      <a:pPr algn="ctr"/>
                      <a:r>
                        <a:rPr lang="en-US" sz="1050" dirty="0"/>
                        <a:t>Ancestry labels for variants</a:t>
                      </a:r>
                    </a:p>
                  </a:txBody>
                  <a:tcPr anchor="ctr"/>
                </a:tc>
                <a:tc>
                  <a:txBody>
                    <a:bodyPr/>
                    <a:lstStyle/>
                    <a:p>
                      <a:pPr algn="ctr"/>
                      <a:r>
                        <a:rPr lang="en-US" sz="1050" dirty="0"/>
                        <a:t>Missing genotypes</a:t>
                      </a:r>
                    </a:p>
                  </a:txBody>
                  <a:tcPr anchor="ctr"/>
                </a:tc>
                <a:extLst>
                  <a:ext uri="{0D108BD9-81ED-4DB2-BD59-A6C34878D82A}">
                    <a16:rowId xmlns:a16="http://schemas.microsoft.com/office/drawing/2014/main" val="2439996053"/>
                  </a:ext>
                </a:extLst>
              </a:tr>
              <a:tr h="669947">
                <a:tc>
                  <a:txBody>
                    <a:bodyPr/>
                    <a:lstStyle/>
                    <a:p>
                      <a:pPr algn="ctr"/>
                      <a:r>
                        <a:rPr lang="en-US" sz="1050" b="1" i="0" u="none" strike="noStrike" kern="1200" dirty="0">
                          <a:solidFill>
                            <a:schemeClr val="dk1"/>
                          </a:solidFill>
                          <a:effectLst/>
                          <a:latin typeface="+mn-lt"/>
                          <a:ea typeface="+mn-ea"/>
                          <a:cs typeface="+mn-cs"/>
                        </a:rPr>
                        <a:t>Reference panel</a:t>
                      </a:r>
                      <a:endParaRPr lang="en-US" sz="1050" b="1" dirty="0"/>
                    </a:p>
                  </a:txBody>
                  <a:tcPr anchor="ctr"/>
                </a:tc>
                <a:tc>
                  <a:txBody>
                    <a:bodyPr/>
                    <a:lstStyle/>
                    <a:p>
                      <a:pPr algn="ctr"/>
                      <a:r>
                        <a:rPr lang="en-US" sz="1050" dirty="0"/>
                        <a:t>From ancestral populations</a:t>
                      </a:r>
                    </a:p>
                  </a:txBody>
                  <a:tcPr anchor="ctr"/>
                </a:tc>
                <a:tc>
                  <a:txBody>
                    <a:bodyPr/>
                    <a:lstStyle/>
                    <a:p>
                      <a:pPr algn="ctr"/>
                      <a:r>
                        <a:rPr lang="en-US" sz="1050" b="0" i="0" u="none" strike="noStrike" kern="1200" dirty="0">
                          <a:solidFill>
                            <a:schemeClr val="dk1"/>
                          </a:solidFill>
                          <a:effectLst/>
                          <a:latin typeface="+mn-lt"/>
                          <a:ea typeface="+mn-ea"/>
                          <a:cs typeface="+mn-cs"/>
                        </a:rPr>
                        <a:t>From same population</a:t>
                      </a:r>
                      <a:endParaRPr lang="en-US" sz="105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0CAA00-4C82-F179-57C5-F1C0D9A9712F}"/>
                  </a:ext>
                </a:extLst>
              </p:cNvPr>
              <p:cNvSpPr txBox="1"/>
              <p:nvPr/>
            </p:nvSpPr>
            <p:spPr>
              <a:xfrm>
                <a:off x="949021" y="1234534"/>
                <a:ext cx="7085707" cy="2608022"/>
              </a:xfrm>
              <a:prstGeom prst="rect">
                <a:avLst/>
              </a:prstGeom>
              <a:noFill/>
            </p:spPr>
            <p:txBody>
              <a:bodyPr wrap="square">
                <a:spAutoFit/>
              </a:bodyPr>
              <a:lstStyle/>
              <a:p>
                <a:pPr marL="171450" indent="-171450">
                  <a:buFont typeface="Arial" panose="020B0604020202020204" pitchFamily="34" charset="0"/>
                  <a:buChar char="•"/>
                </a:pPr>
                <a:r>
                  <a:rPr lang="en-US" sz="1200" b="1" dirty="0">
                    <a:ea typeface="Cambria Math" panose="02040503050406030204" pitchFamily="18" charset="0"/>
                  </a:rPr>
                  <a:t>Data</a:t>
                </a:r>
                <a:r>
                  <a:rPr lang="en-US" sz="1200" dirty="0">
                    <a:ea typeface="Cambria Math" panose="02040503050406030204" pitchFamily="18" charset="0"/>
                  </a:rPr>
                  <a:t> = Observed Data </a:t>
                </a:r>
                <a14:m>
                  <m:oMath xmlns:m="http://schemas.openxmlformats.org/officeDocument/2006/math">
                    <m:r>
                      <a:rPr lang="en-US" sz="1200" b="1" i="1" smtClean="0">
                        <a:latin typeface="Cambria Math" panose="02040503050406030204" pitchFamily="18" charset="0"/>
                        <a:ea typeface="Cambria Math" panose="02040503050406030204" pitchFamily="18" charset="0"/>
                      </a:rPr>
                      <m:t>𝑿</m:t>
                    </m:r>
                  </m:oMath>
                </a14:m>
                <a:r>
                  <a:rPr lang="en-US" sz="1200" dirty="0">
                    <a:ea typeface="Cambria Math" panose="02040503050406030204" pitchFamily="18" charset="0"/>
                  </a:rPr>
                  <a:t> + unobserved latent data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b="1" dirty="0">
                    <a:ea typeface="Cambria Math" panose="02040503050406030204" pitchFamily="18" charset="0"/>
                  </a:rPr>
                  <a:t>Parameters</a:t>
                </a:r>
                <a:r>
                  <a:rPr lang="en-US" sz="1200" dirty="0">
                    <a:ea typeface="Cambria Math" panose="02040503050406030204" pitchFamily="18" charset="0"/>
                  </a:rPr>
                  <a:t> (unknown):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endParaRPr lang="en-US" sz="1200" b="1" dirty="0">
                  <a:ea typeface="Cambria Math" panose="02040503050406030204" pitchFamily="18" charset="0"/>
                </a:endParaRPr>
              </a:p>
              <a:p>
                <a:pPr marL="171450" indent="-171450">
                  <a:buFont typeface="Arial" panose="020B0604020202020204" pitchFamily="34" charset="0"/>
                  <a:buChar char="•"/>
                </a:pPr>
                <a:r>
                  <a:rPr lang="en-US" sz="1200" b="1" dirty="0">
                    <a:ea typeface="Cambria Math" panose="02040503050406030204" pitchFamily="18" charset="0"/>
                  </a:rPr>
                  <a:t>Goal</a:t>
                </a:r>
                <a:r>
                  <a:rPr lang="en-US" sz="1200" dirty="0">
                    <a:ea typeface="Cambria Math" panose="02040503050406030204" pitchFamily="18" charset="0"/>
                  </a:rPr>
                  <a:t>: we want to compute the MLE of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200">
                          <a:latin typeface="Cambria Math" panose="02040503050406030204" pitchFamily="18" charset="0"/>
                          <a:ea typeface="Cambria Math" panose="02040503050406030204" pitchFamily="18" charset="0"/>
                        </a:rPr>
                        <m:t>L</m:t>
                      </m:r>
                      <m:d>
                        <m:dPr>
                          <m:ctrlPr>
                            <a:rPr lang="en-US" sz="1200" i="1">
                              <a:latin typeface="Cambria Math" panose="02040503050406030204" pitchFamily="18" charset="0"/>
                              <a:ea typeface="Cambria Math" panose="02040503050406030204" pitchFamily="18" charset="0"/>
                            </a:rPr>
                          </m:ctrlPr>
                        </m:dPr>
                        <m:e>
                          <m:r>
                            <a:rPr lang="el-GR" sz="1200" b="1" i="1">
                              <a:latin typeface="Cambria Math" panose="02040503050406030204" pitchFamily="18" charset="0"/>
                              <a:ea typeface="Cambria Math" panose="02040503050406030204" pitchFamily="18" charset="0"/>
                            </a:rPr>
                            <m:t>𝜽</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𝑿</m:t>
                          </m:r>
                        </m:e>
                      </m:d>
                      <m:r>
                        <a:rPr lang="en-US" sz="1200" b="1"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Pr</m:t>
                      </m:r>
                      <m:d>
                        <m:dPr>
                          <m:ctrlPr>
                            <a:rPr lang="en-US" sz="1200" b="1" i="1">
                              <a:latin typeface="Cambria Math" panose="02040503050406030204" pitchFamily="18" charset="0"/>
                              <a:ea typeface="Cambria Math" panose="02040503050406030204" pitchFamily="18" charset="0"/>
                            </a:rPr>
                          </m:ctrlPr>
                        </m:dPr>
                        <m:e>
                          <m:r>
                            <a:rPr lang="en-US" sz="1200" b="1" i="1">
                              <a:latin typeface="Cambria Math" panose="02040503050406030204" pitchFamily="18" charset="0"/>
                              <a:ea typeface="Cambria Math" panose="02040503050406030204" pitchFamily="18" charset="0"/>
                            </a:rPr>
                            <m:t>𝑿</m:t>
                          </m:r>
                        </m:e>
                        <m:e>
                          <m:r>
                            <a:rPr lang="el-GR" sz="1200" b="1" i="1">
                              <a:latin typeface="Cambria Math" panose="02040503050406030204" pitchFamily="18" charset="0"/>
                              <a:ea typeface="Cambria Math" panose="02040503050406030204" pitchFamily="18" charset="0"/>
                            </a:rPr>
                            <m:t>𝜽</m:t>
                          </m:r>
                        </m:e>
                      </m:d>
                      <m:r>
                        <a:rPr lang="en-US" sz="1200" b="1" i="1" smtClean="0">
                          <a:latin typeface="Cambria Math" panose="02040503050406030204" pitchFamily="18" charset="0"/>
                          <a:ea typeface="Cambria Math" panose="02040503050406030204" pitchFamily="18" charset="0"/>
                        </a:rPr>
                        <m:t>=</m:t>
                      </m:r>
                      <m:nary>
                        <m:naryPr>
                          <m:limLoc m:val="undOvr"/>
                          <m:subHide m:val="on"/>
                          <m:supHide m:val="on"/>
                          <m:ctrlPr>
                            <a:rPr lang="en-US" sz="1200" b="1" i="1" smtClean="0">
                              <a:latin typeface="Cambria Math" panose="02040503050406030204" pitchFamily="18" charset="0"/>
                              <a:ea typeface="Cambria Math" panose="02040503050406030204" pitchFamily="18" charset="0"/>
                            </a:rPr>
                          </m:ctrlPr>
                        </m:naryPr>
                        <m:sub/>
                        <m:sup/>
                        <m:e>
                          <m:r>
                            <m:rPr>
                              <m:sty m:val="p"/>
                            </m:rPr>
                            <a:rPr lang="en-US" sz="1200" b="0" i="0" smtClean="0">
                              <a:latin typeface="Cambria Math" panose="02040503050406030204" pitchFamily="18" charset="0"/>
                              <a:ea typeface="Cambria Math" panose="02040503050406030204" pitchFamily="18" charset="0"/>
                            </a:rPr>
                            <m:t>p</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𝒁</m:t>
                          </m:r>
                          <m:r>
                            <a:rPr lang="en-US" sz="1200" b="1" i="1" smtClean="0">
                              <a:latin typeface="Cambria Math" panose="02040503050406030204" pitchFamily="18" charset="0"/>
                              <a:ea typeface="Cambria Math" panose="02040503050406030204" pitchFamily="18" charset="0"/>
                            </a:rPr>
                            <m:t>|</m:t>
                          </m:r>
                        </m:e>
                      </m:nary>
                      <m:r>
                        <a:rPr lang="el-GR" sz="1200" b="1" i="1">
                          <a:latin typeface="Cambria Math" panose="02040503050406030204" pitchFamily="18" charset="0"/>
                          <a:ea typeface="Cambria Math" panose="02040503050406030204" pitchFamily="18" charset="0"/>
                        </a:rPr>
                        <m:t>𝜽</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𝑑</m:t>
                      </m:r>
                      <m:r>
                        <a:rPr lang="en-US" sz="1200" b="1" i="1" smtClean="0">
                          <a:latin typeface="Cambria Math" panose="02040503050406030204" pitchFamily="18" charset="0"/>
                          <a:ea typeface="Cambria Math" panose="02040503050406030204" pitchFamily="18" charset="0"/>
                        </a:rPr>
                        <m:t>𝒁</m:t>
                      </m:r>
                      <m:r>
                        <a:rPr lang="en-US" sz="1200" b="1" i="1" smtClean="0">
                          <a:latin typeface="Cambria Math" panose="02040503050406030204" pitchFamily="18" charset="0"/>
                          <a:ea typeface="Cambria Math" panose="02040503050406030204" pitchFamily="18" charset="0"/>
                        </a:rPr>
                        <m:t>=</m:t>
                      </m:r>
                      <m:nary>
                        <m:naryPr>
                          <m:limLoc m:val="undOvr"/>
                          <m:subHide m:val="on"/>
                          <m:supHide m:val="on"/>
                          <m:ctrlPr>
                            <a:rPr lang="en-US" sz="1200" b="1" i="1">
                              <a:latin typeface="Cambria Math" panose="02040503050406030204" pitchFamily="18" charset="0"/>
                              <a:ea typeface="Cambria Math" panose="02040503050406030204" pitchFamily="18" charset="0"/>
                            </a:rPr>
                          </m:ctrlPr>
                        </m:naryPr>
                        <m:sub/>
                        <m:sup/>
                        <m:e>
                          <m:r>
                            <m:rPr>
                              <m:sty m:val="p"/>
                            </m:rPr>
                            <a:rPr lang="en-US" sz="1200" b="0" i="0">
                              <a:latin typeface="Cambria Math" panose="02040503050406030204" pitchFamily="18" charset="0"/>
                              <a:ea typeface="Cambria Math" panose="02040503050406030204" pitchFamily="18" charset="0"/>
                            </a:rPr>
                            <m:t>p</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𝑿</m:t>
                          </m:r>
                          <m:r>
                            <a:rPr lang="en-US" sz="1200" b="1" i="1">
                              <a:latin typeface="Cambria Math" panose="02040503050406030204" pitchFamily="18" charset="0"/>
                              <a:ea typeface="Cambria Math" panose="02040503050406030204" pitchFamily="18" charset="0"/>
                            </a:rPr>
                            <m:t>|</m:t>
                          </m:r>
                        </m:e>
                      </m:nary>
                      <m:r>
                        <a:rPr lang="el-GR" sz="1200" b="1" i="1">
                          <a:latin typeface="Cambria Math" panose="02040503050406030204" pitchFamily="18" charset="0"/>
                          <a:ea typeface="Cambria Math" panose="02040503050406030204" pitchFamily="18" charset="0"/>
                        </a:rPr>
                        <m:t>𝜽</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𝒁</m:t>
                      </m:r>
                      <m:r>
                        <a:rPr lang="en-US" sz="1200" b="1" i="1">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p</m:t>
                      </m:r>
                      <m:d>
                        <m:dPr>
                          <m:ctrlPr>
                            <a:rPr lang="en-US" sz="1200" b="1" i="1" smtClean="0">
                              <a:latin typeface="Cambria Math" panose="02040503050406030204" pitchFamily="18" charset="0"/>
                              <a:ea typeface="Cambria Math" panose="02040503050406030204" pitchFamily="18" charset="0"/>
                            </a:rPr>
                          </m:ctrlPr>
                        </m:dPr>
                        <m:e>
                          <m:r>
                            <a:rPr lang="en-US" sz="1200" b="1" i="1" smtClean="0">
                              <a:latin typeface="Cambria Math" panose="02040503050406030204" pitchFamily="18" charset="0"/>
                              <a:ea typeface="Cambria Math" panose="02040503050406030204" pitchFamily="18" charset="0"/>
                            </a:rPr>
                            <m:t>𝒁</m:t>
                          </m:r>
                        </m:e>
                        <m:e>
                          <m:r>
                            <a:rPr lang="el-GR" sz="1200" b="1" i="1">
                              <a:latin typeface="Cambria Math" panose="02040503050406030204" pitchFamily="18" charset="0"/>
                              <a:ea typeface="Cambria Math" panose="02040503050406030204" pitchFamily="18" charset="0"/>
                            </a:rPr>
                            <m:t>𝜽</m:t>
                          </m:r>
                        </m:e>
                      </m:d>
                      <m:r>
                        <a:rPr lang="en-US" sz="1200" b="0" i="1" smtClean="0">
                          <a:latin typeface="Cambria Math" panose="02040503050406030204" pitchFamily="18" charset="0"/>
                          <a:ea typeface="Cambria Math" panose="02040503050406030204" pitchFamily="18" charset="0"/>
                        </a:rPr>
                        <m:t>𝑑</m:t>
                      </m:r>
                      <m:r>
                        <a:rPr lang="en-US" sz="1200" b="1" i="1">
                          <a:latin typeface="Cambria Math" panose="02040503050406030204" pitchFamily="18" charset="0"/>
                          <a:ea typeface="Cambria Math" panose="02040503050406030204" pitchFamily="18" charset="0"/>
                        </a:rPr>
                        <m:t>𝒁</m:t>
                      </m:r>
                    </m:oMath>
                  </m:oMathPara>
                </a14:m>
                <a:endParaRPr lang="en-US" sz="1200" b="1" dirty="0">
                  <a:ea typeface="Cambria Math" panose="02040503050406030204" pitchFamily="18" charset="0"/>
                </a:endParaRPr>
              </a:p>
              <a:p>
                <a:r>
                  <a:rPr lang="en-US" sz="1200" b="1" i="1" dirty="0">
                    <a:ea typeface="Cambria Math" panose="02040503050406030204" pitchFamily="18" charset="0"/>
                  </a:rPr>
                  <a:t>Why difficult? </a:t>
                </a:r>
                <a:r>
                  <a:rPr lang="en-US" sz="1200" b="1" dirty="0">
                    <a:ea typeface="Cambria Math" panose="02040503050406030204" pitchFamily="18" charset="0"/>
                  </a:rPr>
                  <a:t>Both </a:t>
                </a:r>
                <a14:m>
                  <m:oMath xmlns:m="http://schemas.openxmlformats.org/officeDocument/2006/math">
                    <m:r>
                      <a:rPr lang="en-US" sz="1200" b="1" i="1">
                        <a:latin typeface="Cambria Math" panose="02040503050406030204" pitchFamily="18" charset="0"/>
                        <a:ea typeface="Cambria Math" panose="02040503050406030204" pitchFamily="18" charset="0"/>
                      </a:rPr>
                      <m:t>𝒁</m:t>
                    </m:r>
                  </m:oMath>
                </a14:m>
                <a:r>
                  <a:rPr lang="en-US" sz="1200" b="1" dirty="0">
                    <a:ea typeface="Cambria Math" panose="02040503050406030204" pitchFamily="18" charset="0"/>
                  </a:rPr>
                  <a:t> and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b="1" dirty="0">
                    <a:ea typeface="Cambria Math" panose="02040503050406030204" pitchFamily="18" charset="0"/>
                  </a:rPr>
                  <a:t> are unknown!</a:t>
                </a:r>
              </a:p>
              <a:p>
                <a:pPr marL="171450" indent="-171450">
                  <a:buFont typeface="Arial" panose="020B0604020202020204" pitchFamily="34" charset="0"/>
                  <a:buChar char="•"/>
                </a:pPr>
                <a:r>
                  <a:rPr lang="en-US" sz="1200" dirty="0">
                    <a:ea typeface="Cambria Math" panose="02040503050406030204" pitchFamily="18" charset="0"/>
                  </a:rPr>
                  <a:t>If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is known, usually the values of the latent variables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can be found by maximizing the log-likelihood over all possible values of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either simply by iterating over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200" dirty="0">
                    <a:ea typeface="Cambria Math" panose="02040503050406030204" pitchFamily="18" charset="0"/>
                  </a:rPr>
                  <a:t>If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is known, then we can find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fairly easily typically </a:t>
                </a:r>
                <a:r>
                  <a:rPr lang="en-US" sz="1200" dirty="0">
                    <a:latin typeface="Calibri" panose="020F0502020204030204" pitchFamily="34" charset="0"/>
                    <a:ea typeface="Cambria Math" panose="02040503050406030204" pitchFamily="18" charset="0"/>
                    <a:cs typeface="Calibri" panose="020F0502020204030204" pitchFamily="34" charset="0"/>
                  </a:rPr>
                  <a:t>by </a:t>
                </a:r>
                <a:r>
                  <a:rPr lang="en-US" sz="1200" dirty="0">
                    <a:latin typeface="Calibri" panose="020F0502020204030204" pitchFamily="34" charset="0"/>
                    <a:cs typeface="Calibri" panose="020F0502020204030204" pitchFamily="34" charset="0"/>
                  </a:rPr>
                  <a:t>grouping the observed data points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200" b="1" dirty="0">
                    <a:latin typeface="Calibri" panose="020F0502020204030204" pitchFamily="34" charset="0"/>
                    <a:ea typeface="Cambria Math" panose="02040503050406030204" pitchFamily="18" charset="0"/>
                    <a:cs typeface="Calibri" panose="020F0502020204030204" pitchFamily="34" charset="0"/>
                  </a:rPr>
                  <a:t>Motivation</a:t>
                </a:r>
                <a:r>
                  <a:rPr lang="en-US" sz="12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and </a:t>
                </a:r>
                <a14:m>
                  <m:oMath xmlns:m="http://schemas.openxmlformats.org/officeDocument/2006/math">
                    <m:r>
                      <a:rPr lang="en-US" sz="1200" b="1" i="1">
                        <a:latin typeface="Cambria Math" panose="02040503050406030204" pitchFamily="18" charset="0"/>
                        <a:ea typeface="Cambria Math" panose="02040503050406030204" pitchFamily="18" charset="0"/>
                      </a:rPr>
                      <m:t>𝒁</m:t>
                    </m:r>
                  </m:oMath>
                </a14:m>
                <a:r>
                  <a:rPr lang="en-US" sz="1200" dirty="0">
                    <a:latin typeface="Calibri" panose="020F0502020204030204" pitchFamily="34" charset="0"/>
                    <a:ea typeface="Cambria Math" panose="02040503050406030204" pitchFamily="18" charset="0"/>
                    <a:cs typeface="Calibri" panose="020F0502020204030204" pitchFamily="34" charset="0"/>
                  </a:rPr>
                  <a:t> can be updated iteratively and reaches a (local) maximum!</a:t>
                </a:r>
              </a:p>
            </p:txBody>
          </p:sp>
        </mc:Choice>
        <mc:Fallback xmlns="">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949021" y="1234534"/>
                <a:ext cx="7085707" cy="2608022"/>
              </a:xfrm>
              <a:prstGeom prst="rect">
                <a:avLst/>
              </a:prstGeom>
              <a:blipFill>
                <a:blip r:embed="rId2"/>
                <a:stretch>
                  <a:fillRect t="-6796" r="-358" b="-48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a:endCxn id="9" idx="2"/>
          </p:cNvCxnSpPr>
          <p:nvPr/>
        </p:nvCxnSpPr>
        <p:spPr>
          <a:xfrm>
            <a:off x="819140" y="5190542"/>
            <a:ext cx="4457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369640" y="4082096"/>
            <a:ext cx="3726" cy="1390206"/>
          </a:xfrm>
          <a:prstGeom prst="curvedConnector3">
            <a:avLst>
              <a:gd name="adj1" fmla="val 623526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264920" y="4779062"/>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655126" y="4775336"/>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p:sp>
        <p:nvSpPr>
          <p:cNvPr id="58" name="TextBox 57">
            <a:extLst>
              <a:ext uri="{FF2B5EF4-FFF2-40B4-BE49-F238E27FC236}">
                <a16:creationId xmlns:a16="http://schemas.microsoft.com/office/drawing/2014/main" id="{E1E50DC4-6695-C738-FC21-8644FD7C5956}"/>
              </a:ext>
            </a:extLst>
          </p:cNvPr>
          <p:cNvSpPr txBox="1"/>
          <p:nvPr/>
        </p:nvSpPr>
        <p:spPr>
          <a:xfrm>
            <a:off x="1040649" y="5598294"/>
            <a:ext cx="1271502" cy="261610"/>
          </a:xfrm>
          <a:prstGeom prst="rect">
            <a:avLst/>
          </a:prstGeom>
          <a:noFill/>
        </p:spPr>
        <p:txBody>
          <a:bodyPr wrap="none" rtlCol="0">
            <a:spAutoFit/>
          </a:bodyPr>
          <a:lstStyle/>
          <a:p>
            <a:r>
              <a:rPr lang="en-US" sz="1100" dirty="0">
                <a:solidFill>
                  <a:schemeClr val="accent4">
                    <a:lumMod val="75000"/>
                  </a:schemeClr>
                </a:solidFill>
              </a:rPr>
              <a:t>Guess missing data</a:t>
            </a:r>
          </a:p>
        </p:txBody>
      </p:sp>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393202" cy="276999"/>
          </a:xfrm>
          <a:prstGeom prst="rect">
            <a:avLst/>
          </a:prstGeom>
          <a:noFill/>
        </p:spPr>
        <p:txBody>
          <a:bodyPr wrap="none" rtlCol="0">
            <a:spAutoFit/>
          </a:bodyPr>
          <a:lstStyle/>
          <a:p>
            <a:r>
              <a:rPr lang="en-US" sz="1200" dirty="0">
                <a:solidFill>
                  <a:schemeClr val="accent2">
                    <a:lumMod val="75000"/>
                  </a:schemeClr>
                </a:solidFill>
              </a:rPr>
              <a:t>Update parameters</a:t>
            </a:r>
          </a:p>
        </p:txBody>
      </p:sp>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367655" y="5168649"/>
            <a:ext cx="7696" cy="1390206"/>
          </a:xfrm>
          <a:prstGeom prst="curvedConnector3">
            <a:avLst>
              <a:gd name="adj1" fmla="val -2970374"/>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3"/>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2954744415"/>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tc>
                    <a:tc>
                      <a:txBody>
                        <a:bodyPr/>
                        <a:lstStyle/>
                        <a:p>
                          <a:r>
                            <a:rPr lang="en-US" sz="1200" dirty="0"/>
                            <a:t>Parameter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t>)</a:t>
                          </a:r>
                        </a:p>
                      </a:txBody>
                      <a:tcP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tc>
                    <a:tc>
                      <a:txBody>
                        <a:bodyPr/>
                        <a:lstStyle/>
                        <a:p>
                          <a:r>
                            <a:rPr lang="en-US" sz="1200" dirty="0"/>
                            <a:t>Software</a:t>
                          </a:r>
                        </a:p>
                      </a:txBody>
                      <a:tcP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tc>
                    <a:tc>
                      <a:txBody>
                        <a:bodyPr/>
                        <a:lstStyle/>
                        <a:p>
                          <a:r>
                            <a:rPr lang="en-US" sz="1200" dirty="0"/>
                            <a:t>MAF</a:t>
                          </a:r>
                          <a:br>
                            <a:rPr lang="en-US" sz="1200" dirty="0"/>
                          </a:br>
                          <a:r>
                            <a:rPr lang="en-US" sz="1200" dirty="0"/>
                            <a:t>genotyping error rate</a:t>
                          </a:r>
                        </a:p>
                      </a:txBody>
                      <a:tcPr/>
                    </a:tc>
                    <a:tc>
                      <a:txBody>
                        <a:bodyPr/>
                        <a:lstStyle/>
                        <a:p>
                          <a:r>
                            <a:rPr lang="en-US" sz="1200" dirty="0"/>
                            <a:t>True genotypes at each individual</a:t>
                          </a:r>
                        </a:p>
                      </a:txBody>
                      <a:tcPr/>
                    </a:tc>
                    <a:tc>
                      <a:txBody>
                        <a:bodyPr/>
                        <a:lstStyle/>
                        <a:p>
                          <a:r>
                            <a:rPr lang="en-US" sz="1200" dirty="0"/>
                            <a:t>GATK</a:t>
                          </a:r>
                        </a:p>
                      </a:txBody>
                      <a:tcP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tc>
                    <a:extLst>
                      <a:ext uri="{0D108BD9-81ED-4DB2-BD59-A6C34878D82A}">
                        <a16:rowId xmlns:a16="http://schemas.microsoft.com/office/drawing/2014/main" val="4093025528"/>
                      </a:ext>
                    </a:extLst>
                  </a:tr>
                </a:tbl>
              </a:graphicData>
            </a:graphic>
          </p:graphicFrame>
        </mc:Choice>
        <mc:Fallback xmlns="">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2954744415"/>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tc>
                    <a:tc>
                      <a:txBody>
                        <a:bodyPr/>
                        <a:lstStyle/>
                        <a:p>
                          <a:endParaRPr lang="en-US"/>
                        </a:p>
                      </a:txBody>
                      <a:tcPr>
                        <a:blipFill>
                          <a:blip r:embed="rId4"/>
                          <a:stretch>
                            <a:fillRect l="-101361" t="-3571" r="-202721" b="-503571"/>
                          </a:stretch>
                        </a:blipFill>
                      </a:tcPr>
                    </a:tc>
                    <a:tc>
                      <a:txBody>
                        <a:bodyPr/>
                        <a:lstStyle/>
                        <a:p>
                          <a:endParaRPr lang="en-US"/>
                        </a:p>
                      </a:txBody>
                      <a:tcPr>
                        <a:blipFill>
                          <a:blip r:embed="rId4"/>
                          <a:stretch>
                            <a:fillRect l="-200000" t="-3571" r="-101351" b="-503571"/>
                          </a:stretch>
                        </a:blipFill>
                      </a:tcPr>
                    </a:tc>
                    <a:tc>
                      <a:txBody>
                        <a:bodyPr/>
                        <a:lstStyle/>
                        <a:p>
                          <a:r>
                            <a:rPr lang="en-US" sz="1200" dirty="0"/>
                            <a:t>Software</a:t>
                          </a:r>
                        </a:p>
                      </a:txBody>
                      <a:tcP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tc>
                    <a:tc>
                      <a:txBody>
                        <a:bodyPr/>
                        <a:lstStyle/>
                        <a:p>
                          <a:r>
                            <a:rPr lang="en-US" sz="1200" dirty="0"/>
                            <a:t>MAF</a:t>
                          </a:r>
                          <a:br>
                            <a:rPr lang="en-US" sz="1200" dirty="0"/>
                          </a:br>
                          <a:r>
                            <a:rPr lang="en-US" sz="1200" dirty="0"/>
                            <a:t>genotyping error rate</a:t>
                          </a:r>
                        </a:p>
                      </a:txBody>
                      <a:tcPr/>
                    </a:tc>
                    <a:tc>
                      <a:txBody>
                        <a:bodyPr/>
                        <a:lstStyle/>
                        <a:p>
                          <a:r>
                            <a:rPr lang="en-US" sz="1200" dirty="0"/>
                            <a:t>True genotypes at each individual</a:t>
                          </a:r>
                        </a:p>
                      </a:txBody>
                      <a:tcPr/>
                    </a:tc>
                    <a:tc>
                      <a:txBody>
                        <a:bodyPr/>
                        <a:lstStyle/>
                        <a:p>
                          <a:r>
                            <a:rPr lang="en-US" sz="1200" dirty="0"/>
                            <a:t>GATK</a:t>
                          </a:r>
                        </a:p>
                      </a:txBody>
                      <a:tcP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p:cNvCxnSpPr>
          <p:nvPr/>
        </p:nvCxnSpPr>
        <p:spPr>
          <a:xfrm>
            <a:off x="3478086" y="5186816"/>
            <a:ext cx="4457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5422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454791" y="5347321"/>
            <a:ext cx="8209751" cy="37066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844444345"/>
              </p:ext>
            </p:extLst>
          </p:nvPr>
        </p:nvGraphicFramePr>
        <p:xfrm>
          <a:off x="573930"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1127036167"/>
              </p:ext>
            </p:extLst>
          </p:nvPr>
        </p:nvGraphicFramePr>
        <p:xfrm>
          <a:off x="5233393"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63246F3-1BA5-6A79-1018-2B984E9D6B6F}"/>
                  </a:ext>
                </a:extLst>
              </p:cNvPr>
              <p:cNvSpPr txBox="1"/>
              <p:nvPr/>
            </p:nvSpPr>
            <p:spPr>
              <a:xfrm>
                <a:off x="866592" y="923519"/>
                <a:ext cx="2828851" cy="369332"/>
              </a:xfrm>
              <a:prstGeom prst="rect">
                <a:avLst/>
              </a:prstGeom>
              <a:noFill/>
            </p:spPr>
            <p:txBody>
              <a:bodyPr wrap="none" rtlCol="0">
                <a:spAutoFit/>
              </a:bodyPr>
              <a:lstStyle/>
              <a:p>
                <a:r>
                  <a:rPr lang="en-US" b="1" dirty="0"/>
                  <a:t>Raw Genotype Matrix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p:sp>
            <p:nvSpPr>
              <p:cNvPr id="6" name="TextBox 5">
                <a:extLst>
                  <a:ext uri="{FF2B5EF4-FFF2-40B4-BE49-F238E27FC236}">
                    <a16:creationId xmlns:a16="http://schemas.microsoft.com/office/drawing/2014/main" id="{A63246F3-1BA5-6A79-1018-2B984E9D6B6F}"/>
                  </a:ext>
                </a:extLst>
              </p:cNvPr>
              <p:cNvSpPr txBox="1">
                <a:spLocks noRot="1" noChangeAspect="1" noMove="1" noResize="1" noEditPoints="1" noAdjustHandles="1" noChangeArrowheads="1" noChangeShapeType="1" noTextEdit="1"/>
              </p:cNvSpPr>
              <p:nvPr/>
            </p:nvSpPr>
            <p:spPr>
              <a:xfrm>
                <a:off x="866592" y="923519"/>
                <a:ext cx="2828851" cy="369332"/>
              </a:xfrm>
              <a:prstGeom prst="rect">
                <a:avLst/>
              </a:prstGeom>
              <a:blipFill>
                <a:blip r:embed="rId2"/>
                <a:stretch>
                  <a:fillRect l="-1794"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7A5D6CE-0D31-7AC2-EA8C-223AF8AC7C83}"/>
                  </a:ext>
                </a:extLst>
              </p:cNvPr>
              <p:cNvSpPr txBox="1"/>
              <p:nvPr/>
            </p:nvSpPr>
            <p:spPr>
              <a:xfrm>
                <a:off x="5216419" y="923519"/>
                <a:ext cx="3448123" cy="369332"/>
              </a:xfrm>
              <a:prstGeom prst="rect">
                <a:avLst/>
              </a:prstGeom>
              <a:noFill/>
            </p:spPr>
            <p:txBody>
              <a:bodyPr wrap="none" rtlCol="0">
                <a:spAutoFit/>
              </a:bodyPr>
              <a:lstStyle/>
              <a:p>
                <a:r>
                  <a:rPr lang="en-US" b="1" dirty="0"/>
                  <a:t>Standardized Genotyped Matrix </a:t>
                </a:r>
                <a14:m>
                  <m:oMath xmlns:m="http://schemas.openxmlformats.org/officeDocument/2006/math">
                    <m:r>
                      <a:rPr lang="en-US" b="1" i="1">
                        <a:latin typeface="Cambria Math" panose="02040503050406030204" pitchFamily="18" charset="0"/>
                      </a:rPr>
                      <m:t>𝑿</m:t>
                    </m:r>
                  </m:oMath>
                </a14:m>
                <a:endParaRPr lang="en-US" b="1" dirty="0"/>
              </a:p>
            </p:txBody>
          </p:sp>
        </mc:Choice>
        <mc:Fallback>
          <p:sp>
            <p:nvSpPr>
              <p:cNvPr id="7" name="TextBox 6">
                <a:extLst>
                  <a:ext uri="{FF2B5EF4-FFF2-40B4-BE49-F238E27FC236}">
                    <a16:creationId xmlns:a16="http://schemas.microsoft.com/office/drawing/2014/main" id="{17A5D6CE-0D31-7AC2-EA8C-223AF8AC7C83}"/>
                  </a:ext>
                </a:extLst>
              </p:cNvPr>
              <p:cNvSpPr txBox="1">
                <a:spLocks noRot="1" noChangeAspect="1" noMove="1" noResize="1" noEditPoints="1" noAdjustHandles="1" noChangeArrowheads="1" noChangeShapeType="1" noTextEdit="1"/>
              </p:cNvSpPr>
              <p:nvPr/>
            </p:nvSpPr>
            <p:spPr>
              <a:xfrm>
                <a:off x="5216419" y="923519"/>
                <a:ext cx="3448123" cy="369332"/>
              </a:xfrm>
              <a:prstGeom prst="rect">
                <a:avLst/>
              </a:prstGeom>
              <a:blipFill>
                <a:blip r:embed="rId3"/>
                <a:stretch>
                  <a:fillRect l="-1465" t="-6667"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33046" y="23714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4176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5411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541142"/>
                <a:ext cx="1739514" cy="652102"/>
              </a:xfrm>
              <a:prstGeom prst="rect">
                <a:avLst/>
              </a:prstGeom>
              <a:blipFill>
                <a:blip r:embed="rId4"/>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5"/>
          <a:srcRect l="418" t="7890" r="-545" b="11545"/>
          <a:stretch>
            <a:fillRect/>
          </a:stretch>
        </p:blipFill>
        <p:spPr>
          <a:xfrm>
            <a:off x="755828" y="5807086"/>
            <a:ext cx="3891852" cy="3131500"/>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463760" y="5437754"/>
            <a:ext cx="4475988" cy="369332"/>
          </a:xfrm>
          <a:prstGeom prst="rect">
            <a:avLst/>
          </a:prstGeom>
          <a:noFill/>
        </p:spPr>
        <p:txBody>
          <a:bodyPr wrap="square" rtlCol="0" anchor="ctr">
            <a:spAutoFit/>
          </a:bodyPr>
          <a:lstStyle/>
          <a:p>
            <a:pPr algn="ctr"/>
            <a:r>
              <a:rPr lang="en-US" b="1" dirty="0"/>
              <a:t>LD Matrix (correlation)</a:t>
            </a:r>
          </a:p>
        </p:txBody>
      </p:sp>
      <p:cxnSp>
        <p:nvCxnSpPr>
          <p:cNvPr id="14" name="Straight Arrow Connector 13">
            <a:extLst>
              <a:ext uri="{FF2B5EF4-FFF2-40B4-BE49-F238E27FC236}">
                <a16:creationId xmlns:a16="http://schemas.microsoft.com/office/drawing/2014/main" id="{A0026F5E-6547-37CD-619A-45D7DE16D387}"/>
              </a:ext>
            </a:extLst>
          </p:cNvPr>
          <p:cNvCxnSpPr>
            <a:cxnSpLocks/>
          </p:cNvCxnSpPr>
          <p:nvPr/>
        </p:nvCxnSpPr>
        <p:spPr>
          <a:xfrm>
            <a:off x="573930" y="4572000"/>
            <a:ext cx="799234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62DAED-0ED8-F0D9-5A6E-6C8620D3CDEC}"/>
              </a:ext>
            </a:extLst>
          </p:cNvPr>
          <p:cNvSpPr txBox="1"/>
          <p:nvPr/>
        </p:nvSpPr>
        <p:spPr>
          <a:xfrm>
            <a:off x="454791" y="4224597"/>
            <a:ext cx="3722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42DEC759-5174-9F46-0816-5C680F7FDCBA}"/>
              </a:ext>
            </a:extLst>
          </p:cNvPr>
          <p:cNvSpPr txBox="1"/>
          <p:nvPr/>
        </p:nvSpPr>
        <p:spPr>
          <a:xfrm>
            <a:off x="4416585" y="4224597"/>
            <a:ext cx="301686" cy="369332"/>
          </a:xfrm>
          <a:prstGeom prst="rect">
            <a:avLst/>
          </a:prstGeom>
          <a:noFill/>
        </p:spPr>
        <p:txBody>
          <a:bodyPr wrap="none" rtlCol="0">
            <a:spAutoFit/>
          </a:bodyPr>
          <a:lstStyle/>
          <a:p>
            <a:r>
              <a:rPr lang="en-US" dirty="0"/>
              <a:t>0</a:t>
            </a:r>
          </a:p>
        </p:txBody>
      </p:sp>
      <p:sp>
        <p:nvSpPr>
          <p:cNvPr id="19" name="TextBox 18">
            <a:extLst>
              <a:ext uri="{FF2B5EF4-FFF2-40B4-BE49-F238E27FC236}">
                <a16:creationId xmlns:a16="http://schemas.microsoft.com/office/drawing/2014/main" id="{4507EE39-084E-32D2-8727-A86A9C679B74}"/>
              </a:ext>
            </a:extLst>
          </p:cNvPr>
          <p:cNvSpPr txBox="1"/>
          <p:nvPr/>
        </p:nvSpPr>
        <p:spPr>
          <a:xfrm>
            <a:off x="8264586" y="4224597"/>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AD722B37-1023-9382-316F-DEB27A61E8EB}"/>
              </a:ext>
            </a:extLst>
          </p:cNvPr>
          <p:cNvSpPr txBox="1"/>
          <p:nvPr/>
        </p:nvSpPr>
        <p:spPr>
          <a:xfrm>
            <a:off x="454791" y="4590329"/>
            <a:ext cx="1383515" cy="646331"/>
          </a:xfrm>
          <a:prstGeom prst="rect">
            <a:avLst/>
          </a:prstGeom>
          <a:noFill/>
        </p:spPr>
        <p:txBody>
          <a:bodyPr wrap="square" rtlCol="0">
            <a:spAutoFit/>
          </a:bodyPr>
          <a:lstStyle/>
          <a:p>
            <a:pPr algn="ctr"/>
            <a:r>
              <a:rPr lang="en-US" sz="1200" dirty="0"/>
              <a:t>Perfect negative LD</a:t>
            </a:r>
          </a:p>
          <a:p>
            <a:pPr algn="ctr"/>
            <a:r>
              <a:rPr lang="en-US" sz="1200" dirty="0"/>
              <a:t>(never appear together)</a:t>
            </a:r>
          </a:p>
        </p:txBody>
      </p:sp>
      <p:sp>
        <p:nvSpPr>
          <p:cNvPr id="21" name="TextBox 20">
            <a:extLst>
              <a:ext uri="{FF2B5EF4-FFF2-40B4-BE49-F238E27FC236}">
                <a16:creationId xmlns:a16="http://schemas.microsoft.com/office/drawing/2014/main" id="{39536F2D-E559-2B27-E399-D86A2FD8279F}"/>
              </a:ext>
            </a:extLst>
          </p:cNvPr>
          <p:cNvSpPr txBox="1"/>
          <p:nvPr/>
        </p:nvSpPr>
        <p:spPr>
          <a:xfrm>
            <a:off x="1815516" y="4682662"/>
            <a:ext cx="1107312" cy="461665"/>
          </a:xfrm>
          <a:prstGeom prst="rect">
            <a:avLst/>
          </a:prstGeom>
          <a:noFill/>
        </p:spPr>
        <p:txBody>
          <a:bodyPr wrap="square" rtlCol="0">
            <a:spAutoFit/>
          </a:bodyPr>
          <a:lstStyle/>
          <a:p>
            <a:pPr algn="ctr"/>
            <a:r>
              <a:rPr lang="en-US" sz="1200" dirty="0"/>
              <a:t>Strong negative LD</a:t>
            </a:r>
          </a:p>
        </p:txBody>
      </p:sp>
      <p:sp>
        <p:nvSpPr>
          <p:cNvPr id="22" name="TextBox 21">
            <a:extLst>
              <a:ext uri="{FF2B5EF4-FFF2-40B4-BE49-F238E27FC236}">
                <a16:creationId xmlns:a16="http://schemas.microsoft.com/office/drawing/2014/main" id="{7E25F6D4-C89E-5DAC-E212-2B0A263497BD}"/>
              </a:ext>
            </a:extLst>
          </p:cNvPr>
          <p:cNvSpPr txBox="1"/>
          <p:nvPr/>
        </p:nvSpPr>
        <p:spPr>
          <a:xfrm>
            <a:off x="2900038" y="4682662"/>
            <a:ext cx="1119011" cy="461665"/>
          </a:xfrm>
          <a:prstGeom prst="rect">
            <a:avLst/>
          </a:prstGeom>
          <a:noFill/>
        </p:spPr>
        <p:txBody>
          <a:bodyPr wrap="square" rtlCol="0">
            <a:spAutoFit/>
          </a:bodyPr>
          <a:lstStyle/>
          <a:p>
            <a:pPr algn="ctr"/>
            <a:r>
              <a:rPr lang="en-US" sz="1200" dirty="0"/>
              <a:t>Moderate negative LD</a:t>
            </a:r>
          </a:p>
        </p:txBody>
      </p:sp>
      <p:sp>
        <p:nvSpPr>
          <p:cNvPr id="23" name="TextBox 22">
            <a:extLst>
              <a:ext uri="{FF2B5EF4-FFF2-40B4-BE49-F238E27FC236}">
                <a16:creationId xmlns:a16="http://schemas.microsoft.com/office/drawing/2014/main" id="{8E44BA0D-9678-C04D-9596-72C6C318B15B}"/>
              </a:ext>
            </a:extLst>
          </p:cNvPr>
          <p:cNvSpPr txBox="1"/>
          <p:nvPr/>
        </p:nvSpPr>
        <p:spPr>
          <a:xfrm>
            <a:off x="3996259" y="4682662"/>
            <a:ext cx="1358228" cy="461665"/>
          </a:xfrm>
          <a:prstGeom prst="rect">
            <a:avLst/>
          </a:prstGeom>
          <a:noFill/>
        </p:spPr>
        <p:txBody>
          <a:bodyPr wrap="square" rtlCol="0">
            <a:spAutoFit/>
          </a:bodyPr>
          <a:lstStyle/>
          <a:p>
            <a:pPr algn="ctr"/>
            <a:r>
              <a:rPr lang="en-US" sz="1200" dirty="0"/>
              <a:t>Independent SNPs</a:t>
            </a:r>
          </a:p>
          <a:p>
            <a:pPr algn="ctr"/>
            <a:r>
              <a:rPr lang="en-US" sz="1200" dirty="0"/>
              <a:t>(no correlation)</a:t>
            </a:r>
          </a:p>
        </p:txBody>
      </p:sp>
      <p:sp>
        <p:nvSpPr>
          <p:cNvPr id="24" name="TextBox 23">
            <a:extLst>
              <a:ext uri="{FF2B5EF4-FFF2-40B4-BE49-F238E27FC236}">
                <a16:creationId xmlns:a16="http://schemas.microsoft.com/office/drawing/2014/main" id="{050B58C8-F9FD-1366-8757-BEE61B76F349}"/>
              </a:ext>
            </a:extLst>
          </p:cNvPr>
          <p:cNvSpPr txBox="1"/>
          <p:nvPr/>
        </p:nvSpPr>
        <p:spPr>
          <a:xfrm>
            <a:off x="5331697" y="4682662"/>
            <a:ext cx="1119011" cy="461665"/>
          </a:xfrm>
          <a:prstGeom prst="rect">
            <a:avLst/>
          </a:prstGeom>
          <a:noFill/>
        </p:spPr>
        <p:txBody>
          <a:bodyPr wrap="square" rtlCol="0">
            <a:spAutoFit/>
          </a:bodyPr>
          <a:lstStyle/>
          <a:p>
            <a:pPr algn="ctr"/>
            <a:r>
              <a:rPr lang="en-US" sz="1200" dirty="0"/>
              <a:t>Moderate positive LD</a:t>
            </a:r>
          </a:p>
        </p:txBody>
      </p:sp>
      <p:sp>
        <p:nvSpPr>
          <p:cNvPr id="25" name="TextBox 24">
            <a:extLst>
              <a:ext uri="{FF2B5EF4-FFF2-40B4-BE49-F238E27FC236}">
                <a16:creationId xmlns:a16="http://schemas.microsoft.com/office/drawing/2014/main" id="{86F2294D-5EC3-F3F0-AD43-D6B4D08BB758}"/>
              </a:ext>
            </a:extLst>
          </p:cNvPr>
          <p:cNvSpPr txBox="1"/>
          <p:nvPr/>
        </p:nvSpPr>
        <p:spPr>
          <a:xfrm>
            <a:off x="6427918" y="4682662"/>
            <a:ext cx="895234" cy="461665"/>
          </a:xfrm>
          <a:prstGeom prst="rect">
            <a:avLst/>
          </a:prstGeom>
          <a:noFill/>
        </p:spPr>
        <p:txBody>
          <a:bodyPr wrap="square" rtlCol="0">
            <a:spAutoFit/>
          </a:bodyPr>
          <a:lstStyle/>
          <a:p>
            <a:pPr algn="ctr"/>
            <a:r>
              <a:rPr lang="en-US" sz="1200" dirty="0"/>
              <a:t>Strong positive LD</a:t>
            </a:r>
          </a:p>
        </p:txBody>
      </p:sp>
      <p:sp>
        <p:nvSpPr>
          <p:cNvPr id="26" name="TextBox 25">
            <a:extLst>
              <a:ext uri="{FF2B5EF4-FFF2-40B4-BE49-F238E27FC236}">
                <a16:creationId xmlns:a16="http://schemas.microsoft.com/office/drawing/2014/main" id="{CDF6CE1F-1390-B7F3-DEDB-1FD27FD715D8}"/>
              </a:ext>
            </a:extLst>
          </p:cNvPr>
          <p:cNvSpPr txBox="1"/>
          <p:nvPr/>
        </p:nvSpPr>
        <p:spPr>
          <a:xfrm>
            <a:off x="7300362" y="4590329"/>
            <a:ext cx="1500738" cy="646331"/>
          </a:xfrm>
          <a:prstGeom prst="rect">
            <a:avLst/>
          </a:prstGeom>
          <a:noFill/>
        </p:spPr>
        <p:txBody>
          <a:bodyPr wrap="square" rtlCol="0">
            <a:spAutoFit/>
          </a:bodyPr>
          <a:lstStyle/>
          <a:p>
            <a:pPr algn="ctr"/>
            <a:r>
              <a:rPr lang="en-US" sz="1200" dirty="0"/>
              <a:t>Perfect (positive) LD</a:t>
            </a:r>
          </a:p>
          <a:p>
            <a:pPr algn="ctr"/>
            <a:r>
              <a:rPr lang="en-US" sz="1200" dirty="0"/>
              <a:t>(always appear together)</a:t>
            </a:r>
          </a:p>
        </p:txBody>
      </p:sp>
      <p:sp>
        <p:nvSpPr>
          <p:cNvPr id="30" name="TextBox 29">
            <a:extLst>
              <a:ext uri="{FF2B5EF4-FFF2-40B4-BE49-F238E27FC236}">
                <a16:creationId xmlns:a16="http://schemas.microsoft.com/office/drawing/2014/main" id="{E2940380-3303-6266-5C5C-36C9C4C6CF4A}"/>
              </a:ext>
            </a:extLst>
          </p:cNvPr>
          <p:cNvSpPr txBox="1"/>
          <p:nvPr/>
        </p:nvSpPr>
        <p:spPr>
          <a:xfrm>
            <a:off x="4637246" y="5634525"/>
            <a:ext cx="3967080" cy="3323987"/>
          </a:xfrm>
          <a:prstGeom prst="rect">
            <a:avLst/>
          </a:prstGeom>
          <a:noFill/>
        </p:spPr>
        <p:txBody>
          <a:bodyPr wrap="square" rtlCol="0">
            <a:spAutoFit/>
          </a:bodyPr>
          <a:lstStyle/>
          <a:p>
            <a:r>
              <a:rPr lang="en-US" sz="1400" b="1" dirty="0"/>
              <a:t>LD blocks</a:t>
            </a:r>
            <a:r>
              <a:rPr lang="en-US" sz="1400" dirty="0"/>
              <a:t>:  regions of the genome with consistently high LD among SNPs (SNPs inherited together as </a:t>
            </a:r>
            <a:r>
              <a:rPr lang="en-US" sz="1400" i="1" dirty="0"/>
              <a:t>haplotypes</a:t>
            </a:r>
            <a:r>
              <a:rPr lang="en-US" sz="1400" dirty="0"/>
              <a:t>)</a:t>
            </a:r>
          </a:p>
          <a:p>
            <a:pPr marL="285750" indent="-285750">
              <a:buFont typeface="Arial" panose="020B0604020202020204" pitchFamily="34" charset="0"/>
              <a:buChar char="•"/>
            </a:pPr>
            <a:r>
              <a:rPr lang="en-US" sz="1400" b="1" dirty="0"/>
              <a:t>Block size</a:t>
            </a:r>
            <a:r>
              <a:rPr lang="en-US" sz="1400" dirty="0"/>
              <a:t>: typically a few kb to &gt;100 kb</a:t>
            </a:r>
          </a:p>
          <a:p>
            <a:pPr marL="285750" indent="-285750">
              <a:buFont typeface="Arial" panose="020B0604020202020204" pitchFamily="34" charset="0"/>
              <a:buChar char="•"/>
            </a:pPr>
            <a:r>
              <a:rPr lang="en-US" sz="1400" b="1" dirty="0"/>
              <a:t>Allow efficient tagging</a:t>
            </a:r>
            <a:r>
              <a:rPr lang="en-US" sz="1400" dirty="0"/>
              <a:t>: genotype fewer SNPs to capture maximum information</a:t>
            </a:r>
          </a:p>
          <a:p>
            <a:pPr marL="285750" indent="-285750">
              <a:buFont typeface="Arial" panose="020B0604020202020204" pitchFamily="34" charset="0"/>
              <a:buChar char="•"/>
            </a:pPr>
            <a:r>
              <a:rPr lang="en-US" sz="1400" b="1" dirty="0"/>
              <a:t>Population difference</a:t>
            </a:r>
            <a:r>
              <a:rPr lang="en-US" sz="1400" dirty="0"/>
              <a:t>:</a:t>
            </a:r>
          </a:p>
          <a:p>
            <a:pPr marL="742950" lvl="1" indent="-285750">
              <a:buFont typeface="Arial" panose="020B0604020202020204" pitchFamily="34" charset="0"/>
              <a:buChar char="•"/>
            </a:pPr>
            <a:r>
              <a:rPr lang="en-US" sz="1400" i="1" dirty="0"/>
              <a:t>African</a:t>
            </a:r>
            <a:r>
              <a:rPr lang="en-US" sz="1400" dirty="0"/>
              <a:t>: Shorter blocks (~5-15 kb) due to older, larger ancestral population</a:t>
            </a:r>
          </a:p>
          <a:p>
            <a:pPr marL="742950" lvl="1" indent="-285750">
              <a:buFont typeface="Arial" panose="020B0604020202020204" pitchFamily="34" charset="0"/>
              <a:buChar char="•"/>
            </a:pPr>
            <a:r>
              <a:rPr lang="en-US" sz="1400" i="1" dirty="0"/>
              <a:t>European</a:t>
            </a:r>
            <a:r>
              <a:rPr lang="en-US" sz="1400" dirty="0"/>
              <a:t>: Intermediate blocks (~15-50 kb) from out-of-Africa bottleneck</a:t>
            </a:r>
          </a:p>
          <a:p>
            <a:pPr marL="742950" lvl="1" indent="-285750">
              <a:buFont typeface="Arial" panose="020B0604020202020204" pitchFamily="34" charset="0"/>
              <a:buChar char="•"/>
            </a:pPr>
            <a:r>
              <a:rPr lang="en-US" sz="1400" i="1" dirty="0"/>
              <a:t>East Asian:</a:t>
            </a:r>
            <a:r>
              <a:rPr lang="en-US" sz="1400" dirty="0"/>
              <a:t> Longer blocks (&gt;50 kb) from recent bottlenecks</a:t>
            </a:r>
          </a:p>
          <a:p>
            <a:pPr marL="742950" lvl="1" indent="-285750">
              <a:buFont typeface="Arial" panose="020B0604020202020204" pitchFamily="34" charset="0"/>
              <a:buChar char="•"/>
            </a:pPr>
            <a:r>
              <a:rPr lang="en-US" sz="1400" i="1" dirty="0"/>
              <a:t>Isolated populations</a:t>
            </a:r>
            <a:r>
              <a:rPr lang="en-US" sz="1400" dirty="0"/>
              <a:t> (Finnish, Sardinian): Most extensive LD from founder effects</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341700"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341700"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71201"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82460"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82460" y="2105777"/>
                <a:ext cx="816378" cy="1030382"/>
              </a:xfrm>
              <a:prstGeom prst="rect">
                <a:avLst/>
              </a:prstGeom>
              <a:blipFill>
                <a:blip r:embed="rId37"/>
                <a:stretch>
                  <a:fillRect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548680"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548680" y="2450051"/>
                <a:ext cx="403619"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520523"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520523" y="6105092"/>
                <a:ext cx="459932"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8455</TotalTime>
  <Words>5552</Words>
  <Application>Microsoft Macintosh PowerPoint</Application>
  <PresentationFormat>Custom</PresentationFormat>
  <Paragraphs>1151</Paragraphs>
  <Slides>33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367</cp:revision>
  <cp:lastPrinted>2025-06-16T15:03:50Z</cp:lastPrinted>
  <dcterms:created xsi:type="dcterms:W3CDTF">2025-05-31T15:31:52Z</dcterms:created>
  <dcterms:modified xsi:type="dcterms:W3CDTF">2025-12-16T02:30:25Z</dcterms:modified>
</cp:coreProperties>
</file>